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259" r:id="rId3"/>
    <p:sldId id="257" r:id="rId4"/>
    <p:sldId id="260" r:id="rId5"/>
    <p:sldId id="261" r:id="rId6"/>
    <p:sldId id="262" r:id="rId7"/>
    <p:sldId id="263" r:id="rId8"/>
    <p:sldId id="264" r:id="rId9"/>
    <p:sldId id="266" r:id="rId10"/>
    <p:sldId id="265"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A5114-3C2B-4AF2-8DF9-84B1E18DBA70}"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23227-5483-4868-A764-E7415ADBD4F5}" type="slidenum">
              <a:rPr lang="en-US" smtClean="0"/>
              <a:t>‹#›</a:t>
            </a:fld>
            <a:endParaRPr lang="en-US"/>
          </a:p>
        </p:txBody>
      </p:sp>
    </p:spTree>
    <p:extLst>
      <p:ext uri="{BB962C8B-B14F-4D97-AF65-F5344CB8AC3E}">
        <p14:creationId xmlns:p14="http://schemas.microsoft.com/office/powerpoint/2010/main" val="3423859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AF821045-90DF-1A78-DA63-EDBB04AB1D9A}"/>
              </a:ext>
            </a:extLst>
          </p:cNvPr>
          <p:cNvSpPr txBox="1"/>
          <p:nvPr/>
        </p:nvSpPr>
        <p:spPr>
          <a:xfrm>
            <a:off x="4399196" y="9555480"/>
            <a:ext cx="3372837" cy="502563"/>
          </a:xfrm>
          <a:prstGeom prst="rect">
            <a:avLst/>
          </a:prstGeom>
          <a:noFill/>
          <a:ln cap="flat">
            <a:noFill/>
          </a:ln>
        </p:spPr>
        <p:txBody>
          <a:bodyPr vert="horz" wrap="square" lIns="0" tIns="0" rIns="0" bIns="0" anchor="b" anchorCtr="0" compatLnSpc="1">
            <a:noAutofit/>
          </a:bodyPr>
          <a:lstStyle/>
          <a:p>
            <a:pPr marL="0" marR="0" lvl="0" indent="0" algn="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fld id="{71BD4A52-1532-44CA-9297-80950D2D407E}" type="slidenum">
              <a:rPr kumimoji="0" lang="en-US" sz="1400" b="0" i="0" u="none" strike="noStrike" kern="1200" cap="none" spc="0" normalizeH="0" baseline="0" noProof="0" smtClean="0">
                <a:ln>
                  <a:noFill/>
                </a:ln>
                <a:solidFill>
                  <a:srgbClr val="000000"/>
                </a:solidFill>
                <a:effectLst/>
                <a:uLnTx/>
                <a:uFillTx/>
                <a:latin typeface="Liberation Serif" pitchFamily="18"/>
                <a:ea typeface="Segoe UI" pitchFamily="2"/>
                <a:cs typeface="Tahoma" pitchFamily="2"/>
              </a:rPr>
              <a:pPr marL="0" marR="0" lvl="0" indent="0" algn="r" defTabSz="914400" rtl="0" eaLnBrk="1" fontAlgn="auto" latinLnBrk="0" hangingPunct="0">
                <a:lnSpc>
                  <a:spcPct val="100000"/>
                </a:lnSpc>
                <a:spcBef>
                  <a:spcPts val="0"/>
                </a:spcBef>
                <a:spcAft>
                  <a:spcPts val="0"/>
                </a:spcAft>
                <a:buClrTx/>
                <a:buSzTx/>
                <a:buFontTx/>
                <a:buNone/>
                <a:tabLst/>
                <a:defRPr sz="1800" b="0" i="0" u="none" strike="noStrike" kern="0" cap="none" spc="0" baseline="0">
                  <a:solidFill>
                    <a:srgbClr val="000000"/>
                  </a:solidFill>
                  <a:uFillTx/>
                </a:defRPr>
              </a:pPr>
              <a:t>1</a:t>
            </a:fld>
            <a:endParaRPr kumimoji="0" lang="en-US" sz="1400" b="0" i="0" u="none" strike="noStrike" kern="1200" cap="none" spc="0" normalizeH="0" baseline="0" noProof="0">
              <a:ln>
                <a:noFill/>
              </a:ln>
              <a:solidFill>
                <a:srgbClr val="000000"/>
              </a:solidFill>
              <a:effectLst/>
              <a:uLnTx/>
              <a:uFillTx/>
              <a:latin typeface="Liberation Serif" pitchFamily="18"/>
              <a:ea typeface="Segoe UI" pitchFamily="2"/>
              <a:cs typeface="Tahoma" pitchFamily="2"/>
            </a:endParaRPr>
          </a:p>
        </p:txBody>
      </p:sp>
      <p:sp>
        <p:nvSpPr>
          <p:cNvPr id="3" name="Slide Image Placeholder 1">
            <a:extLst>
              <a:ext uri="{FF2B5EF4-FFF2-40B4-BE49-F238E27FC236}">
                <a16:creationId xmlns:a16="http://schemas.microsoft.com/office/drawing/2014/main" id="{43F47CF0-424E-2C3E-88CF-956C08AB7ABB}"/>
              </a:ext>
            </a:extLst>
          </p:cNvPr>
          <p:cNvSpPr>
            <a:spLocks noGrp="1" noRot="1" noChangeAspect="1"/>
          </p:cNvSpPr>
          <p:nvPr>
            <p:ph type="sldImg"/>
          </p:nvPr>
        </p:nvSpPr>
        <p:spPr>
          <a:xfrm>
            <a:off x="533400" y="763588"/>
            <a:ext cx="6704013" cy="3771900"/>
          </a:xfrm>
          <a:solidFill>
            <a:srgbClr val="729FCF"/>
          </a:solidFill>
          <a:ln w="25402">
            <a:solidFill>
              <a:srgbClr val="3465A4"/>
            </a:solidFill>
            <a:prstDash val="solid"/>
          </a:ln>
        </p:spPr>
      </p:sp>
      <p:sp>
        <p:nvSpPr>
          <p:cNvPr id="4" name="Notes Placeholder 2">
            <a:extLst>
              <a:ext uri="{FF2B5EF4-FFF2-40B4-BE49-F238E27FC236}">
                <a16:creationId xmlns:a16="http://schemas.microsoft.com/office/drawing/2014/main" id="{4F06E258-069A-7588-36D5-474BFD4C9BD9}"/>
              </a:ext>
            </a:extLst>
          </p:cNvPr>
          <p:cNvSpPr txBox="1">
            <a:spLocks noGrp="1"/>
          </p:cNvSpPr>
          <p:nvPr>
            <p:ph type="body" sz="quarter"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839AB-3150-A3C9-F96C-15DD430FB2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7EF9D1-30E7-445D-86B2-2574103B6A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7321EF-2E4B-70EE-7A2C-F22E76BDB69F}"/>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5" name="Footer Placeholder 4">
            <a:extLst>
              <a:ext uri="{FF2B5EF4-FFF2-40B4-BE49-F238E27FC236}">
                <a16:creationId xmlns:a16="http://schemas.microsoft.com/office/drawing/2014/main" id="{9E74F042-66ED-DAF2-BB0E-566E7736F9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9D71C-0695-BEEF-B606-919DD3D9FB36}"/>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802356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E3EAC-C3F4-5A9B-F1A5-93059AED1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EFF45F-4CF3-3E17-5767-D8122706B7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565B99-2DEC-D50A-9727-9D3A4C8218FF}"/>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5" name="Footer Placeholder 4">
            <a:extLst>
              <a:ext uri="{FF2B5EF4-FFF2-40B4-BE49-F238E27FC236}">
                <a16:creationId xmlns:a16="http://schemas.microsoft.com/office/drawing/2014/main" id="{81122160-9C6F-CF87-1746-7E9756594B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FC8882-1110-8B86-315B-07B7C4E0C863}"/>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1446295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9B43B-E846-EE0F-2263-958D3138B1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53F6F0-384B-AFFC-F9A9-68D41AD919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15A42-B8BD-E1C6-5125-FC9E42ECA4D8}"/>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5" name="Footer Placeholder 4">
            <a:extLst>
              <a:ext uri="{FF2B5EF4-FFF2-40B4-BE49-F238E27FC236}">
                <a16:creationId xmlns:a16="http://schemas.microsoft.com/office/drawing/2014/main" id="{990A0545-C1C3-7F5E-6C9B-7680CD1A09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434813-C6BB-E5A0-1DE0-842540B8B317}"/>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136449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081B2-34E0-AC8C-7061-B63BDB474B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932384-B71C-BCEB-1AE0-AADB1BBF68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BAA838-DDF5-0B00-B505-2D2AF96B88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4428A7-58D5-0D30-97BE-5F733C95C757}"/>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6" name="Footer Placeholder 5">
            <a:extLst>
              <a:ext uri="{FF2B5EF4-FFF2-40B4-BE49-F238E27FC236}">
                <a16:creationId xmlns:a16="http://schemas.microsoft.com/office/drawing/2014/main" id="{37365717-BD1D-6183-A9D0-8C683E655F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08C309-4AC2-87FC-F282-9A615E6E99CC}"/>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2506577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B9952-29B8-207E-A169-3D7E1364A9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CDA87C-B05B-4E10-BDC5-FF16ED3244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BFC9A7-798C-DD5F-B2BB-91736BD9AD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A0716-ECDE-085F-F5CE-ABB8ADB39F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DED069-E5F3-919D-C019-BC8E748700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DF6701-5301-9057-213C-F78B18805822}"/>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8" name="Footer Placeholder 7">
            <a:extLst>
              <a:ext uri="{FF2B5EF4-FFF2-40B4-BE49-F238E27FC236}">
                <a16:creationId xmlns:a16="http://schemas.microsoft.com/office/drawing/2014/main" id="{E54EED7A-9BF6-704C-A4E2-11839FEB7F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1F9B2C-2751-A684-A452-655AD9893593}"/>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1885485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CDE91-ABC1-45C2-0654-9EA24C2D5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C7FB5A-6CA7-BACC-9D36-247E42B49E63}"/>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4" name="Footer Placeholder 3">
            <a:extLst>
              <a:ext uri="{FF2B5EF4-FFF2-40B4-BE49-F238E27FC236}">
                <a16:creationId xmlns:a16="http://schemas.microsoft.com/office/drawing/2014/main" id="{04DA593E-08A2-046D-CA63-D7BE6618FB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4C77DF-EE7A-FFC9-EF34-E20078BC9079}"/>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364055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10B5E2-3CC8-9575-A787-187C3D7F26D6}"/>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3" name="Footer Placeholder 2">
            <a:extLst>
              <a:ext uri="{FF2B5EF4-FFF2-40B4-BE49-F238E27FC236}">
                <a16:creationId xmlns:a16="http://schemas.microsoft.com/office/drawing/2014/main" id="{D48F403D-631B-FD88-799B-C83623F4D1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E38AD8-4759-FB32-8ABF-409AA7867172}"/>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970711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48685-B74D-3502-13C1-0CBB8B756A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3E9EEC-0F49-EC37-3FC3-AC0EFC3171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B08B74-BA15-EE8A-C91A-53BD3EE9E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C92479-2B6D-A496-978E-A5BFD000D2B6}"/>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6" name="Footer Placeholder 5">
            <a:extLst>
              <a:ext uri="{FF2B5EF4-FFF2-40B4-BE49-F238E27FC236}">
                <a16:creationId xmlns:a16="http://schemas.microsoft.com/office/drawing/2014/main" id="{E0C3E9FA-7049-8501-BF61-C9C2DC357B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88593E-5EA3-16EB-FE13-EA17BD08A5FC}"/>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1372845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80B7-9FE3-A38C-99A7-2DFC449E13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ADACBC-C0D8-06AA-2D44-7A17060A768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14EDE8-D7FE-9063-B113-EFDCDC4586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29354B-F6CE-D100-DA7D-5AAF4E29EB9B}"/>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6" name="Footer Placeholder 5">
            <a:extLst>
              <a:ext uri="{FF2B5EF4-FFF2-40B4-BE49-F238E27FC236}">
                <a16:creationId xmlns:a16="http://schemas.microsoft.com/office/drawing/2014/main" id="{D60D8A06-C266-167F-BDEA-AA37FF4B3E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A07E32-24E0-A4C8-383B-DB5C49244D5F}"/>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3069729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4342B-3057-DAB8-1264-F20A8DCA1D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EFEB68-AC75-A616-64C7-BFB7071A5E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93B15D-C396-70AB-2A85-D7AF55A07564}"/>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5" name="Footer Placeholder 4">
            <a:extLst>
              <a:ext uri="{FF2B5EF4-FFF2-40B4-BE49-F238E27FC236}">
                <a16:creationId xmlns:a16="http://schemas.microsoft.com/office/drawing/2014/main" id="{F6F30E76-BFA6-5344-84E5-2CD4C9FE2C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67D202-C65E-A597-DDF4-E4274EC84A1A}"/>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137598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3848CB-3C5A-D006-3CD1-5A017B6CA8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8290AE-9D7E-E87C-4F75-B1F9A48BC7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BDCB25-EC28-91C9-E27B-041006B28E2D}"/>
              </a:ext>
            </a:extLst>
          </p:cNvPr>
          <p:cNvSpPr>
            <a:spLocks noGrp="1"/>
          </p:cNvSpPr>
          <p:nvPr>
            <p:ph type="dt" sz="half" idx="10"/>
          </p:nvPr>
        </p:nvSpPr>
        <p:spPr/>
        <p:txBody>
          <a:bodyPr/>
          <a:lstStyle/>
          <a:p>
            <a:fld id="{45BA700C-381C-42C2-806B-D71027AE8461}" type="datetimeFigureOut">
              <a:rPr lang="en-US" smtClean="0"/>
              <a:t>10/12/2026</a:t>
            </a:fld>
            <a:endParaRPr lang="en-US"/>
          </a:p>
        </p:txBody>
      </p:sp>
      <p:sp>
        <p:nvSpPr>
          <p:cNvPr id="5" name="Footer Placeholder 4">
            <a:extLst>
              <a:ext uri="{FF2B5EF4-FFF2-40B4-BE49-F238E27FC236}">
                <a16:creationId xmlns:a16="http://schemas.microsoft.com/office/drawing/2014/main" id="{E9858A39-8BE3-1058-815E-E0FE3A1419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F8512C-FAE9-DDFC-F596-B1A2D3926071}"/>
              </a:ext>
            </a:extLst>
          </p:cNvPr>
          <p:cNvSpPr>
            <a:spLocks noGrp="1"/>
          </p:cNvSpPr>
          <p:nvPr>
            <p:ph type="sldNum" sz="quarter" idx="12"/>
          </p:nvPr>
        </p:nvSpPr>
        <p:spPr/>
        <p:txBody>
          <a:bodyPr/>
          <a:lstStyle/>
          <a:p>
            <a:fld id="{8D59DACD-CEC1-44A2-8789-1700F78C9DD2}" type="slidenum">
              <a:rPr lang="en-US" smtClean="0"/>
              <a:t>‹#›</a:t>
            </a:fld>
            <a:endParaRPr lang="en-US"/>
          </a:p>
        </p:txBody>
      </p:sp>
    </p:spTree>
    <p:extLst>
      <p:ext uri="{BB962C8B-B14F-4D97-AF65-F5344CB8AC3E}">
        <p14:creationId xmlns:p14="http://schemas.microsoft.com/office/powerpoint/2010/main" val="3387993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3008EB-5C34-7042-9D31-E8D6DAA831C8}"/>
              </a:ext>
            </a:extLst>
          </p:cNvPr>
          <p:cNvSpPr txBox="1">
            <a:spLocks noGrp="1"/>
          </p:cNvSpPr>
          <p:nvPr>
            <p:ph type="dt" sz="half" idx="7"/>
          </p:nvPr>
        </p:nvSpPr>
        <p:spPr/>
        <p:txBody>
          <a:bodyPr/>
          <a:lstStyle>
            <a:lvl1pPr>
              <a:defRPr/>
            </a:lvl1pPr>
          </a:lstStyle>
          <a:p>
            <a:pPr lvl="0"/>
            <a:endParaRPr lang="en-US"/>
          </a:p>
        </p:txBody>
      </p:sp>
      <p:sp>
        <p:nvSpPr>
          <p:cNvPr id="3" name="Footer Placeholder 2">
            <a:extLst>
              <a:ext uri="{FF2B5EF4-FFF2-40B4-BE49-F238E27FC236}">
                <a16:creationId xmlns:a16="http://schemas.microsoft.com/office/drawing/2014/main" id="{5F62D808-5835-0329-DE6A-C72B989CDA8F}"/>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500FA7BA-7451-326F-6194-89C0E646123F}"/>
              </a:ext>
            </a:extLst>
          </p:cNvPr>
          <p:cNvSpPr txBox="1">
            <a:spLocks noGrp="1"/>
          </p:cNvSpPr>
          <p:nvPr>
            <p:ph type="sldNum" sz="quarter" idx="8"/>
          </p:nvPr>
        </p:nvSpPr>
        <p:spPr/>
        <p:txBody>
          <a:bodyPr/>
          <a:lstStyle>
            <a:lvl1pPr>
              <a:defRPr/>
            </a:lvl1pPr>
          </a:lstStyle>
          <a:p>
            <a:pPr lvl="0"/>
            <a:fld id="{ADE978C3-1FDA-41C7-9280-97897590C478}" type="slidenum">
              <a:t>‹#›</a:t>
            </a:fld>
            <a:endParaRPr lang="en-US"/>
          </a:p>
        </p:txBody>
      </p:sp>
    </p:spTree>
    <p:extLst>
      <p:ext uri="{BB962C8B-B14F-4D97-AF65-F5344CB8AC3E}">
        <p14:creationId xmlns:p14="http://schemas.microsoft.com/office/powerpoint/2010/main" val="278400764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73E143-E315-1588-B670-0ADADC156C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73B637-355C-9087-ABB2-D231389445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058219-2DCB-D6CB-A5D2-1A26DF79BE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5BA700C-381C-42C2-806B-D71027AE8461}" type="datetimeFigureOut">
              <a:rPr lang="en-US" smtClean="0"/>
              <a:t>10/12/2026</a:t>
            </a:fld>
            <a:endParaRPr lang="en-US"/>
          </a:p>
        </p:txBody>
      </p:sp>
      <p:sp>
        <p:nvSpPr>
          <p:cNvPr id="5" name="Footer Placeholder 4">
            <a:extLst>
              <a:ext uri="{FF2B5EF4-FFF2-40B4-BE49-F238E27FC236}">
                <a16:creationId xmlns:a16="http://schemas.microsoft.com/office/drawing/2014/main" id="{1063EB45-4661-507C-CB00-0A16F3ACDC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7060037-71DD-19FD-FD03-7BFF685C7B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59DACD-CEC1-44A2-8789-1700F78C9DD2}" type="slidenum">
              <a:rPr lang="en-US" smtClean="0"/>
              <a:t>‹#›</a:t>
            </a:fld>
            <a:endParaRPr lang="en-US"/>
          </a:p>
        </p:txBody>
      </p:sp>
    </p:spTree>
    <p:extLst>
      <p:ext uri="{BB962C8B-B14F-4D97-AF65-F5344CB8AC3E}">
        <p14:creationId xmlns:p14="http://schemas.microsoft.com/office/powerpoint/2010/main" val="2863683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E6F925-EE79-6500-7750-1F5F3A37FF05}"/>
              </a:ext>
            </a:extLst>
          </p:cNvPr>
          <p:cNvSpPr txBox="1">
            <a:spLocks noGrp="1"/>
          </p:cNvSpPr>
          <p:nvPr>
            <p:ph type="title"/>
          </p:nvPr>
        </p:nvSpPr>
        <p:spPr>
          <a:xfrm>
            <a:off x="609560" y="273418"/>
            <a:ext cx="10971688" cy="1144631"/>
          </a:xfrm>
          <a:prstGeom prst="rect">
            <a:avLst/>
          </a:prstGeom>
          <a:noFill/>
          <a:ln>
            <a:noFill/>
          </a:ln>
        </p:spPr>
        <p:txBody>
          <a:bodyPr vert="horz" wrap="square" lIns="0" tIns="0" rIns="0" bIns="0" anchor="ctr" anchorCtr="1" compatLnSpc="1">
            <a:noAutofit/>
          </a:bodyPr>
          <a:lstStyle/>
          <a:p>
            <a:pPr lvl="0"/>
            <a:endParaRPr lang="en-US"/>
          </a:p>
        </p:txBody>
      </p:sp>
      <p:sp>
        <p:nvSpPr>
          <p:cNvPr id="3" name="Text Placeholder 2">
            <a:extLst>
              <a:ext uri="{FF2B5EF4-FFF2-40B4-BE49-F238E27FC236}">
                <a16:creationId xmlns:a16="http://schemas.microsoft.com/office/drawing/2014/main" id="{2D22D3B5-4F6D-CFDE-E2B9-E5D85980B108}"/>
              </a:ext>
            </a:extLst>
          </p:cNvPr>
          <p:cNvSpPr txBox="1">
            <a:spLocks noGrp="1"/>
          </p:cNvSpPr>
          <p:nvPr>
            <p:ph type="body" idx="1"/>
          </p:nvPr>
        </p:nvSpPr>
        <p:spPr>
          <a:xfrm>
            <a:off x="609560" y="1604402"/>
            <a:ext cx="10971688" cy="3976815"/>
          </a:xfrm>
          <a:prstGeom prst="rect">
            <a:avLst/>
          </a:prstGeom>
          <a:noFill/>
          <a:ln>
            <a:noFill/>
          </a:ln>
        </p:spPr>
        <p:txBody>
          <a:bodyPr vert="horz" wrap="square" lIns="0" tIns="0" rIns="0" bIns="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1E9AB4-F616-8E26-5CB7-88B8802B7058}"/>
              </a:ext>
            </a:extLst>
          </p:cNvPr>
          <p:cNvSpPr txBox="1">
            <a:spLocks noGrp="1"/>
          </p:cNvSpPr>
          <p:nvPr>
            <p:ph type="dt" sz="half" idx="2"/>
          </p:nvPr>
        </p:nvSpPr>
        <p:spPr>
          <a:xfrm>
            <a:off x="609561" y="6246924"/>
            <a:ext cx="2840123" cy="472399"/>
          </a:xfrm>
          <a:prstGeom prst="rect">
            <a:avLst/>
          </a:prstGeom>
          <a:noFill/>
          <a:ln>
            <a:noFill/>
          </a:ln>
        </p:spPr>
        <p:txBody>
          <a:bodyPr vert="horz" wrap="square" lIns="0" tIns="0" rIns="0" bIns="0" anchor="t" anchorCtr="0" compatLnSpc="1">
            <a:noAutofit/>
          </a:bodyPr>
          <a:lstStyle>
            <a:lvl1pPr marL="0" marR="0" lvl="0" indent="0" algn="l" defTabSz="1105875" rtl="0" fontAlgn="auto" hangingPunct="0">
              <a:lnSpc>
                <a:spcPct val="100000"/>
              </a:lnSpc>
              <a:spcBef>
                <a:spcPts val="0"/>
              </a:spcBef>
              <a:spcAft>
                <a:spcPts val="0"/>
              </a:spcAft>
              <a:buNone/>
              <a:tabLst/>
              <a:defRPr lang="en-US" sz="1693" b="0" i="0" u="none" strike="noStrike" kern="1200" cap="none" spc="0" baseline="0">
                <a:solidFill>
                  <a:srgbClr val="000000"/>
                </a:solidFill>
                <a:uFillTx/>
                <a:latin typeface="Liberation Serif" pitchFamily="18"/>
                <a:ea typeface="Segoe UI" pitchFamily="2"/>
                <a:cs typeface="Tahoma" pitchFamily="2"/>
              </a:defRPr>
            </a:lvl1pPr>
          </a:lstStyle>
          <a:p>
            <a:pPr lvl="0"/>
            <a:endParaRPr lang="en-US"/>
          </a:p>
        </p:txBody>
      </p:sp>
      <p:sp>
        <p:nvSpPr>
          <p:cNvPr id="5" name="Footer Placeholder 4">
            <a:extLst>
              <a:ext uri="{FF2B5EF4-FFF2-40B4-BE49-F238E27FC236}">
                <a16:creationId xmlns:a16="http://schemas.microsoft.com/office/drawing/2014/main" id="{97CE1435-CA07-E975-92BF-E8DC9EA1497F}"/>
              </a:ext>
            </a:extLst>
          </p:cNvPr>
          <p:cNvSpPr txBox="1">
            <a:spLocks noGrp="1"/>
          </p:cNvSpPr>
          <p:nvPr>
            <p:ph type="ftr" sz="quarter" idx="3"/>
          </p:nvPr>
        </p:nvSpPr>
        <p:spPr>
          <a:xfrm>
            <a:off x="4169407" y="6246924"/>
            <a:ext cx="3864183" cy="472399"/>
          </a:xfrm>
          <a:prstGeom prst="rect">
            <a:avLst/>
          </a:prstGeom>
          <a:noFill/>
          <a:ln>
            <a:noFill/>
          </a:ln>
        </p:spPr>
        <p:txBody>
          <a:bodyPr vert="horz" wrap="square" lIns="0" tIns="0" rIns="0" bIns="0" anchor="t" anchorCtr="1" compatLnSpc="1">
            <a:noAutofit/>
          </a:bodyPr>
          <a:lstStyle>
            <a:lvl1pPr marL="0" marR="0" lvl="0" indent="0" algn="ctr" defTabSz="1105875" rtl="0" fontAlgn="auto" hangingPunct="0">
              <a:lnSpc>
                <a:spcPct val="100000"/>
              </a:lnSpc>
              <a:spcBef>
                <a:spcPts val="0"/>
              </a:spcBef>
              <a:spcAft>
                <a:spcPts val="0"/>
              </a:spcAft>
              <a:buNone/>
              <a:tabLst/>
              <a:defRPr lang="en-US" sz="1693" b="0" i="0" u="none" strike="noStrike" kern="1200" cap="none" spc="0" baseline="0">
                <a:solidFill>
                  <a:srgbClr val="000000"/>
                </a:solidFill>
                <a:uFillTx/>
                <a:latin typeface="Liberation Serif" pitchFamily="18"/>
                <a:ea typeface="Segoe UI" pitchFamily="2"/>
                <a:cs typeface="Tahoma" pitchFamily="2"/>
              </a:defRPr>
            </a:lvl1pPr>
          </a:lstStyle>
          <a:p>
            <a:pPr lvl="0"/>
            <a:endParaRPr lang="en-US"/>
          </a:p>
        </p:txBody>
      </p:sp>
      <p:sp>
        <p:nvSpPr>
          <p:cNvPr id="6" name="Slide Number Placeholder 5">
            <a:extLst>
              <a:ext uri="{FF2B5EF4-FFF2-40B4-BE49-F238E27FC236}">
                <a16:creationId xmlns:a16="http://schemas.microsoft.com/office/drawing/2014/main" id="{6B2BC015-DC1C-CC67-BE56-C92DBA476790}"/>
              </a:ext>
            </a:extLst>
          </p:cNvPr>
          <p:cNvSpPr txBox="1">
            <a:spLocks noGrp="1"/>
          </p:cNvSpPr>
          <p:nvPr>
            <p:ph type="sldNum" sz="quarter" idx="4"/>
          </p:nvPr>
        </p:nvSpPr>
        <p:spPr>
          <a:xfrm>
            <a:off x="8741125" y="6246924"/>
            <a:ext cx="2840123" cy="472399"/>
          </a:xfrm>
          <a:prstGeom prst="rect">
            <a:avLst/>
          </a:prstGeom>
          <a:noFill/>
          <a:ln>
            <a:noFill/>
          </a:ln>
        </p:spPr>
        <p:txBody>
          <a:bodyPr vert="horz" wrap="square" lIns="0" tIns="0" rIns="0" bIns="0" anchor="t" anchorCtr="0" compatLnSpc="1">
            <a:noAutofit/>
          </a:bodyPr>
          <a:lstStyle>
            <a:lvl1pPr marL="0" marR="0" lvl="0" indent="0" algn="r" defTabSz="1105875" rtl="0" fontAlgn="auto" hangingPunct="0">
              <a:lnSpc>
                <a:spcPct val="100000"/>
              </a:lnSpc>
              <a:spcBef>
                <a:spcPts val="0"/>
              </a:spcBef>
              <a:spcAft>
                <a:spcPts val="0"/>
              </a:spcAft>
              <a:buNone/>
              <a:tabLst/>
              <a:defRPr lang="en-US" sz="1693" b="0" i="0" u="none" strike="noStrike" kern="1200" cap="none" spc="0" baseline="0">
                <a:solidFill>
                  <a:srgbClr val="000000"/>
                </a:solidFill>
                <a:uFillTx/>
                <a:latin typeface="Liberation Serif" pitchFamily="18"/>
                <a:ea typeface="Segoe UI" pitchFamily="2"/>
                <a:cs typeface="Tahoma" pitchFamily="2"/>
              </a:defRPr>
            </a:lvl1pPr>
          </a:lstStyle>
          <a:p>
            <a:pPr lvl="0"/>
            <a:fld id="{E6057803-D322-41B7-819B-A5E52668611B}" type="slidenum">
              <a:t>‹#›</a:t>
            </a:fld>
            <a:endParaRPr lang="en-US"/>
          </a:p>
        </p:txBody>
      </p:sp>
    </p:spTree>
    <p:extLst>
      <p:ext uri="{BB962C8B-B14F-4D97-AF65-F5344CB8AC3E}">
        <p14:creationId xmlns:p14="http://schemas.microsoft.com/office/powerpoint/2010/main" val="225029926"/>
      </p:ext>
    </p:extLst>
  </p:cSld>
  <p:clrMap bg1="lt1" tx1="dk1" bg2="lt2" tx2="dk2" accent1="accent1" accent2="accent2" accent3="accent3" accent4="accent4" accent5="accent5" accent6="accent6" hlink="hlink" folHlink="folHlink"/>
  <p:sldLayoutIdLst>
    <p:sldLayoutId id="2147483661" r:id="rId1"/>
  </p:sldLayoutIdLst>
  <p:txStyles>
    <p:titleStyle>
      <a:lvl1pPr marL="0" marR="0" lvl="0" indent="0" algn="ctr" defTabSz="1105875" rtl="0" fontAlgn="auto" hangingPunct="0">
        <a:lnSpc>
          <a:spcPct val="100000"/>
        </a:lnSpc>
        <a:spcBef>
          <a:spcPts val="0"/>
        </a:spcBef>
        <a:spcAft>
          <a:spcPts val="0"/>
        </a:spcAft>
        <a:buNone/>
        <a:tabLst/>
        <a:defRPr lang="en-US" sz="5321" b="0" i="0" u="none" strike="noStrike" kern="1200" cap="none" spc="0" baseline="0">
          <a:solidFill>
            <a:srgbClr val="000000"/>
          </a:solidFill>
          <a:highlight>
            <a:scrgbClr r="0" g="0" b="0">
              <a:alpha val="0"/>
            </a:scrgbClr>
          </a:highlight>
          <a:uFillTx/>
          <a:latin typeface="Liberation Sans" pitchFamily="18"/>
          <a:ea typeface="Microsoft YaHei" pitchFamily="2"/>
        </a:defRPr>
      </a:lvl1pPr>
    </p:titleStyle>
    <p:bodyStyle>
      <a:lvl1pPr marL="0" marR="0" lvl="0" indent="0" defTabSz="1105875" rtl="0" fontAlgn="auto" hangingPunct="0">
        <a:lnSpc>
          <a:spcPct val="100000"/>
        </a:lnSpc>
        <a:spcBef>
          <a:spcPts val="1711"/>
        </a:spcBef>
        <a:spcAft>
          <a:spcPts val="0"/>
        </a:spcAft>
        <a:buNone/>
        <a:tabLst/>
        <a:defRPr lang="en-US" sz="3870" b="0" i="0" u="none" strike="noStrike" kern="1200" cap="none" spc="0" baseline="0">
          <a:solidFill>
            <a:srgbClr val="000000"/>
          </a:solidFill>
          <a:highlight>
            <a:scrgbClr r="0" g="0" b="0">
              <a:alpha val="0"/>
            </a:scrgbClr>
          </a:highlight>
          <a:uFillTx/>
          <a:latin typeface="Liberation Sans" pitchFamily="18"/>
          <a:ea typeface="Microsoft YaHei" pitchFamily="2"/>
        </a:defRPr>
      </a:lvl1pPr>
      <a:lvl2pPr marL="829407" marR="0" lvl="1" indent="-276469" algn="l" defTabSz="1105875" rtl="0" fontAlgn="auto" hangingPunct="1">
        <a:lnSpc>
          <a:spcPct val="90000"/>
        </a:lnSpc>
        <a:spcBef>
          <a:spcPts val="605"/>
        </a:spcBef>
        <a:spcAft>
          <a:spcPts val="0"/>
        </a:spcAft>
        <a:buSzPct val="100000"/>
        <a:buFont typeface="Arial" pitchFamily="34"/>
        <a:buChar char="•"/>
        <a:tabLst/>
        <a:defRPr lang="en-US" sz="2903" b="0" i="0" u="none" strike="noStrike" kern="1200" cap="none" spc="0" baseline="0">
          <a:solidFill>
            <a:srgbClr val="000000"/>
          </a:solidFill>
          <a:uFillTx/>
          <a:latin typeface="Aptos"/>
        </a:defRPr>
      </a:lvl2pPr>
      <a:lvl3pPr marL="1382344" marR="0" lvl="2" indent="-276469" algn="l" defTabSz="1105875" rtl="0" fontAlgn="auto" hangingPunct="1">
        <a:lnSpc>
          <a:spcPct val="90000"/>
        </a:lnSpc>
        <a:spcBef>
          <a:spcPts val="605"/>
        </a:spcBef>
        <a:spcAft>
          <a:spcPts val="0"/>
        </a:spcAft>
        <a:buSzPct val="100000"/>
        <a:buFont typeface="Arial" pitchFamily="34"/>
        <a:buChar char="•"/>
        <a:tabLst/>
        <a:defRPr lang="en-US" sz="2419" b="0" i="0" u="none" strike="noStrike" kern="1200" cap="none" spc="0" baseline="0">
          <a:solidFill>
            <a:srgbClr val="000000"/>
          </a:solidFill>
          <a:uFillTx/>
          <a:latin typeface="Aptos"/>
        </a:defRPr>
      </a:lvl3pPr>
      <a:lvl4pPr marL="1935282" marR="0" lvl="3" indent="-276469" algn="l" defTabSz="1105875" rtl="0" fontAlgn="auto" hangingPunct="1">
        <a:lnSpc>
          <a:spcPct val="90000"/>
        </a:lnSpc>
        <a:spcBef>
          <a:spcPts val="605"/>
        </a:spcBef>
        <a:spcAft>
          <a:spcPts val="0"/>
        </a:spcAft>
        <a:buSzPct val="100000"/>
        <a:buFont typeface="Arial" pitchFamily="34"/>
        <a:buChar char="•"/>
        <a:tabLst/>
        <a:defRPr lang="en-US" sz="2177" b="0" i="0" u="none" strike="noStrike" kern="1200" cap="none" spc="0" baseline="0">
          <a:solidFill>
            <a:srgbClr val="000000"/>
          </a:solidFill>
          <a:uFillTx/>
          <a:latin typeface="Aptos"/>
        </a:defRPr>
      </a:lvl4pPr>
      <a:lvl5pPr marL="2488220" marR="0" lvl="4" indent="-276469" algn="l" defTabSz="1105875" rtl="0" fontAlgn="auto" hangingPunct="1">
        <a:lnSpc>
          <a:spcPct val="90000"/>
        </a:lnSpc>
        <a:spcBef>
          <a:spcPts val="605"/>
        </a:spcBef>
        <a:spcAft>
          <a:spcPts val="0"/>
        </a:spcAft>
        <a:buSzPct val="100000"/>
        <a:buFont typeface="Arial" pitchFamily="34"/>
        <a:buChar char="•"/>
        <a:tabLst/>
        <a:defRPr lang="en-US" sz="2177" b="0" i="0" u="none" strike="noStrike" kern="1200" cap="none" spc="0" baseline="0">
          <a:solidFill>
            <a:srgbClr val="000000"/>
          </a:solidFill>
          <a:uFillTx/>
          <a:latin typeface="Aptos"/>
        </a:defRPr>
      </a:lvl5pPr>
      <a:lvl6pPr marL="3041157"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6pPr>
      <a:lvl7pPr marL="3594095"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7pPr>
      <a:lvl8pPr marL="4147033"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8pPr>
      <a:lvl9pPr marL="4699970"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9pPr>
    </p:bodyStyle>
    <p:otherStyle>
      <a:defPPr>
        <a:defRPr lang="en-US"/>
      </a:defPPr>
      <a:lvl1pPr marL="0" algn="l" defTabSz="1105875" rtl="0" eaLnBrk="1" latinLnBrk="0" hangingPunct="1">
        <a:defRPr sz="2177" kern="1200">
          <a:solidFill>
            <a:schemeClr val="tx1"/>
          </a:solidFill>
          <a:latin typeface="+mn-lt"/>
          <a:ea typeface="+mn-ea"/>
          <a:cs typeface="+mn-cs"/>
        </a:defRPr>
      </a:lvl1pPr>
      <a:lvl2pPr marL="552938" algn="l" defTabSz="1105875" rtl="0" eaLnBrk="1" latinLnBrk="0" hangingPunct="1">
        <a:defRPr sz="2177" kern="1200">
          <a:solidFill>
            <a:schemeClr val="tx1"/>
          </a:solidFill>
          <a:latin typeface="+mn-lt"/>
          <a:ea typeface="+mn-ea"/>
          <a:cs typeface="+mn-cs"/>
        </a:defRPr>
      </a:lvl2pPr>
      <a:lvl3pPr marL="1105875" algn="l" defTabSz="1105875" rtl="0" eaLnBrk="1" latinLnBrk="0" hangingPunct="1">
        <a:defRPr sz="2177" kern="1200">
          <a:solidFill>
            <a:schemeClr val="tx1"/>
          </a:solidFill>
          <a:latin typeface="+mn-lt"/>
          <a:ea typeface="+mn-ea"/>
          <a:cs typeface="+mn-cs"/>
        </a:defRPr>
      </a:lvl3pPr>
      <a:lvl4pPr marL="1658813" algn="l" defTabSz="1105875" rtl="0" eaLnBrk="1" latinLnBrk="0" hangingPunct="1">
        <a:defRPr sz="2177" kern="1200">
          <a:solidFill>
            <a:schemeClr val="tx1"/>
          </a:solidFill>
          <a:latin typeface="+mn-lt"/>
          <a:ea typeface="+mn-ea"/>
          <a:cs typeface="+mn-cs"/>
        </a:defRPr>
      </a:lvl4pPr>
      <a:lvl5pPr marL="2211751" algn="l" defTabSz="1105875" rtl="0" eaLnBrk="1" latinLnBrk="0" hangingPunct="1">
        <a:defRPr sz="2177" kern="1200">
          <a:solidFill>
            <a:schemeClr val="tx1"/>
          </a:solidFill>
          <a:latin typeface="+mn-lt"/>
          <a:ea typeface="+mn-ea"/>
          <a:cs typeface="+mn-cs"/>
        </a:defRPr>
      </a:lvl5pPr>
      <a:lvl6pPr marL="2764688" algn="l" defTabSz="1105875" rtl="0" eaLnBrk="1" latinLnBrk="0" hangingPunct="1">
        <a:defRPr sz="2177" kern="1200">
          <a:solidFill>
            <a:schemeClr val="tx1"/>
          </a:solidFill>
          <a:latin typeface="+mn-lt"/>
          <a:ea typeface="+mn-ea"/>
          <a:cs typeface="+mn-cs"/>
        </a:defRPr>
      </a:lvl6pPr>
      <a:lvl7pPr marL="3317626" algn="l" defTabSz="1105875" rtl="0" eaLnBrk="1" latinLnBrk="0" hangingPunct="1">
        <a:defRPr sz="2177" kern="1200">
          <a:solidFill>
            <a:schemeClr val="tx1"/>
          </a:solidFill>
          <a:latin typeface="+mn-lt"/>
          <a:ea typeface="+mn-ea"/>
          <a:cs typeface="+mn-cs"/>
        </a:defRPr>
      </a:lvl7pPr>
      <a:lvl8pPr marL="3870564" algn="l" defTabSz="1105875" rtl="0" eaLnBrk="1" latinLnBrk="0" hangingPunct="1">
        <a:defRPr sz="2177" kern="1200">
          <a:solidFill>
            <a:schemeClr val="tx1"/>
          </a:solidFill>
          <a:latin typeface="+mn-lt"/>
          <a:ea typeface="+mn-ea"/>
          <a:cs typeface="+mn-cs"/>
        </a:defRPr>
      </a:lvl8pPr>
      <a:lvl9pPr marL="4423501" algn="l" defTabSz="1105875" rtl="0" eaLnBrk="1" latinLnBrk="0" hangingPunct="1">
        <a:defRPr sz="217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0ADAC-72F0-6D69-9507-F9A89A672DBA}"/>
              </a:ext>
            </a:extLst>
          </p:cNvPr>
          <p:cNvSpPr txBox="1">
            <a:spLocks noGrp="1"/>
          </p:cNvSpPr>
          <p:nvPr>
            <p:ph type="title" idx="4294967295"/>
          </p:nvPr>
        </p:nvSpPr>
        <p:spPr>
          <a:xfrm>
            <a:off x="913317" y="489330"/>
            <a:ext cx="10365370" cy="1390822"/>
          </a:xfrm>
        </p:spPr>
        <p:txBody>
          <a:bodyPr/>
          <a:lstStyle/>
          <a:p>
            <a:pPr lvl="0"/>
            <a:r>
              <a:rPr lang="en-US"/>
              <a:t>Airport Commission Meeting</a:t>
            </a:r>
          </a:p>
        </p:txBody>
      </p:sp>
      <p:sp>
        <p:nvSpPr>
          <p:cNvPr id="3" name="Subtitle 2">
            <a:extLst>
              <a:ext uri="{FF2B5EF4-FFF2-40B4-BE49-F238E27FC236}">
                <a16:creationId xmlns:a16="http://schemas.microsoft.com/office/drawing/2014/main" id="{C9C2FF91-3553-9C39-2B2E-AE97663CD2E7}"/>
              </a:ext>
            </a:extLst>
          </p:cNvPr>
          <p:cNvSpPr txBox="1">
            <a:spLocks noGrp="1"/>
          </p:cNvSpPr>
          <p:nvPr>
            <p:ph type="subTitle" idx="4294967295"/>
          </p:nvPr>
        </p:nvSpPr>
        <p:spPr>
          <a:xfrm>
            <a:off x="913317" y="1787845"/>
            <a:ext cx="10365370" cy="3533545"/>
          </a:xfrm>
        </p:spPr>
        <p:txBody>
          <a:bodyPr anchor="ctr" anchorCtr="1"/>
          <a:lstStyle/>
          <a:p>
            <a:pPr lvl="0" algn="ctr"/>
            <a:r>
              <a:rPr lang="en-US" dirty="0"/>
              <a:t>October 13</a:t>
            </a:r>
            <a:r>
              <a:rPr lang="en-US" baseline="30000" dirty="0"/>
              <a:t>th</a:t>
            </a:r>
            <a:r>
              <a:rPr lang="en-US" dirty="0"/>
              <a:t> 2026</a:t>
            </a:r>
          </a:p>
          <a:p>
            <a:pPr lvl="0" algn="ctr"/>
            <a:r>
              <a:rPr lang="en-US" dirty="0"/>
              <a:t>6:30PM</a:t>
            </a:r>
          </a:p>
          <a:p>
            <a:pPr lvl="0" algn="ctr"/>
            <a:r>
              <a:rPr lang="en-US" dirty="0"/>
              <a:t>10 Aviation Way, Turners Falls</a:t>
            </a:r>
          </a:p>
        </p:txBody>
      </p:sp>
      <p:pic>
        <p:nvPicPr>
          <p:cNvPr id="4" name="Picture 4">
            <a:extLst>
              <a:ext uri="{FF2B5EF4-FFF2-40B4-BE49-F238E27FC236}">
                <a16:creationId xmlns:a16="http://schemas.microsoft.com/office/drawing/2014/main" id="{3AD8CCDB-BF27-EE00-5757-8DDF24DE83E8}"/>
              </a:ext>
            </a:extLst>
          </p:cNvPr>
          <p:cNvPicPr>
            <a:picLocks noChangeAspect="1"/>
          </p:cNvPicPr>
          <p:nvPr/>
        </p:nvPicPr>
        <p:blipFill>
          <a:blip r:embed="rId3"/>
          <a:stretch>
            <a:fillRect/>
          </a:stretch>
        </p:blipFill>
        <p:spPr>
          <a:xfrm>
            <a:off x="10579815" y="6200598"/>
            <a:ext cx="1611977" cy="657402"/>
          </a:xfrm>
          <a:prstGeom prst="rect">
            <a:avLst/>
          </a:prstGeom>
          <a:blipFill>
            <a:blip r:embed="rId3">
              <a:alphaModFix/>
            </a:blip>
            <a:stretch>
              <a:fillRect/>
            </a:stretch>
          </a:blipFill>
          <a:ln cap="flat">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38DE-0691-2029-F9A2-3AFE06689BD8}"/>
              </a:ext>
            </a:extLst>
          </p:cNvPr>
          <p:cNvSpPr>
            <a:spLocks noGrp="1"/>
          </p:cNvSpPr>
          <p:nvPr>
            <p:ph type="title"/>
          </p:nvPr>
        </p:nvSpPr>
        <p:spPr/>
        <p:txBody>
          <a:bodyPr/>
          <a:lstStyle/>
          <a:p>
            <a:pPr algn="ctr"/>
            <a:r>
              <a:rPr lang="en-US" dirty="0"/>
              <a:t>Meeting Minute Approval</a:t>
            </a:r>
          </a:p>
        </p:txBody>
      </p:sp>
      <p:sp>
        <p:nvSpPr>
          <p:cNvPr id="3" name="Content Placeholder 2">
            <a:extLst>
              <a:ext uri="{FF2B5EF4-FFF2-40B4-BE49-F238E27FC236}">
                <a16:creationId xmlns:a16="http://schemas.microsoft.com/office/drawing/2014/main" id="{A78ABA1F-13F3-FB2C-03E9-0D799F02ADAB}"/>
              </a:ext>
            </a:extLst>
          </p:cNvPr>
          <p:cNvSpPr>
            <a:spLocks noGrp="1"/>
          </p:cNvSpPr>
          <p:nvPr>
            <p:ph idx="1"/>
          </p:nvPr>
        </p:nvSpPr>
        <p:spPr/>
        <p:txBody>
          <a:bodyPr/>
          <a:lstStyle/>
          <a:p>
            <a:r>
              <a:rPr lang="en-US" dirty="0"/>
              <a:t>Review &amp; Approve minutes of 8/4/26</a:t>
            </a:r>
          </a:p>
        </p:txBody>
      </p:sp>
    </p:spTree>
    <p:extLst>
      <p:ext uri="{BB962C8B-B14F-4D97-AF65-F5344CB8AC3E}">
        <p14:creationId xmlns:p14="http://schemas.microsoft.com/office/powerpoint/2010/main" val="1560636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7A4C-C38F-E8B6-D6B8-EDBBE6EAF32C}"/>
              </a:ext>
            </a:extLst>
          </p:cNvPr>
          <p:cNvSpPr>
            <a:spLocks noGrp="1"/>
          </p:cNvSpPr>
          <p:nvPr>
            <p:ph type="title"/>
          </p:nvPr>
        </p:nvSpPr>
        <p:spPr/>
        <p:txBody>
          <a:bodyPr/>
          <a:lstStyle/>
          <a:p>
            <a:r>
              <a:rPr lang="en-US" dirty="0"/>
              <a:t>Consultant Report</a:t>
            </a:r>
          </a:p>
        </p:txBody>
      </p:sp>
      <p:sp>
        <p:nvSpPr>
          <p:cNvPr id="3" name="Content Placeholder 2">
            <a:extLst>
              <a:ext uri="{FF2B5EF4-FFF2-40B4-BE49-F238E27FC236}">
                <a16:creationId xmlns:a16="http://schemas.microsoft.com/office/drawing/2014/main" id="{BF12A9EF-75AD-0435-1373-655EEBA24A4B}"/>
              </a:ext>
            </a:extLst>
          </p:cNvPr>
          <p:cNvSpPr>
            <a:spLocks noGrp="1"/>
          </p:cNvSpPr>
          <p:nvPr>
            <p:ph idx="1"/>
          </p:nvPr>
        </p:nvSpPr>
        <p:spPr/>
        <p:txBody>
          <a:bodyPr/>
          <a:lstStyle/>
          <a:p>
            <a:r>
              <a:rPr lang="en-US" dirty="0"/>
              <a:t>Gale Associates Monthly Report</a:t>
            </a:r>
          </a:p>
        </p:txBody>
      </p:sp>
    </p:spTree>
    <p:extLst>
      <p:ext uri="{BB962C8B-B14F-4D97-AF65-F5344CB8AC3E}">
        <p14:creationId xmlns:p14="http://schemas.microsoft.com/office/powerpoint/2010/main" val="3270946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81EBF-D7EE-1B8F-0925-78D1E51E1D32}"/>
              </a:ext>
            </a:extLst>
          </p:cNvPr>
          <p:cNvSpPr>
            <a:spLocks noGrp="1"/>
          </p:cNvSpPr>
          <p:nvPr>
            <p:ph type="title"/>
          </p:nvPr>
        </p:nvSpPr>
        <p:spPr/>
        <p:txBody>
          <a:bodyPr/>
          <a:lstStyle/>
          <a:p>
            <a:pPr algn="ctr"/>
            <a:r>
              <a:rPr lang="en-US" dirty="0"/>
              <a:t>Airport Manager Report</a:t>
            </a:r>
          </a:p>
        </p:txBody>
      </p:sp>
      <p:sp>
        <p:nvSpPr>
          <p:cNvPr id="3" name="Content Placeholder 2">
            <a:extLst>
              <a:ext uri="{FF2B5EF4-FFF2-40B4-BE49-F238E27FC236}">
                <a16:creationId xmlns:a16="http://schemas.microsoft.com/office/drawing/2014/main" id="{517B237F-A8D6-0D88-A95B-C30FF7EC3797}"/>
              </a:ext>
            </a:extLst>
          </p:cNvPr>
          <p:cNvSpPr>
            <a:spLocks noGrp="1"/>
          </p:cNvSpPr>
          <p:nvPr>
            <p:ph idx="1"/>
          </p:nvPr>
        </p:nvSpPr>
        <p:spPr/>
        <p:txBody>
          <a:bodyPr/>
          <a:lstStyle/>
          <a:p>
            <a:r>
              <a:rPr lang="en-US" dirty="0"/>
              <a:t>Airport Manager performance review</a:t>
            </a:r>
          </a:p>
          <a:p>
            <a:pPr lvl="1"/>
            <a:r>
              <a:rPr lang="en-US" dirty="0"/>
              <a:t>Will be sent out in a few days</a:t>
            </a:r>
          </a:p>
          <a:p>
            <a:pPr lvl="1"/>
            <a:r>
              <a:rPr lang="en-US" dirty="0"/>
              <a:t>Survey Monkey</a:t>
            </a:r>
          </a:p>
          <a:p>
            <a:pPr lvl="1"/>
            <a:r>
              <a:rPr lang="en-US" dirty="0"/>
              <a:t>Review at next meeting</a:t>
            </a:r>
          </a:p>
          <a:p>
            <a:r>
              <a:rPr lang="en-US" dirty="0"/>
              <a:t>Memorandum of Agreement for office support</a:t>
            </a:r>
          </a:p>
          <a:p>
            <a:r>
              <a:rPr lang="en-US" dirty="0"/>
              <a:t>Memorandum of Understanding for grant oversite</a:t>
            </a:r>
          </a:p>
          <a:p>
            <a:r>
              <a:rPr lang="en-US" dirty="0"/>
              <a:t>Discussion of grant processing &amp; execution</a:t>
            </a:r>
          </a:p>
          <a:p>
            <a:pPr lvl="1"/>
            <a:r>
              <a:rPr lang="en-US" dirty="0"/>
              <a:t>Do we want to continue using grants</a:t>
            </a:r>
          </a:p>
          <a:p>
            <a:endParaRPr lang="en-US" dirty="0"/>
          </a:p>
        </p:txBody>
      </p:sp>
    </p:spTree>
    <p:extLst>
      <p:ext uri="{BB962C8B-B14F-4D97-AF65-F5344CB8AC3E}">
        <p14:creationId xmlns:p14="http://schemas.microsoft.com/office/powerpoint/2010/main" val="90335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C7C16-BCF2-9FDA-68DC-94B005064AAC}"/>
              </a:ext>
            </a:extLst>
          </p:cNvPr>
          <p:cNvSpPr>
            <a:spLocks noGrp="1"/>
          </p:cNvSpPr>
          <p:nvPr>
            <p:ph type="title"/>
          </p:nvPr>
        </p:nvSpPr>
        <p:spPr/>
        <p:txBody>
          <a:bodyPr/>
          <a:lstStyle/>
          <a:p>
            <a:pPr algn="ctr"/>
            <a:r>
              <a:rPr lang="en-US" dirty="0"/>
              <a:t>Airport Manager Report</a:t>
            </a:r>
          </a:p>
        </p:txBody>
      </p:sp>
      <p:sp>
        <p:nvSpPr>
          <p:cNvPr id="3" name="Content Placeholder 2">
            <a:extLst>
              <a:ext uri="{FF2B5EF4-FFF2-40B4-BE49-F238E27FC236}">
                <a16:creationId xmlns:a16="http://schemas.microsoft.com/office/drawing/2014/main" id="{E7758B92-FB4B-BCFC-51B7-0DA657307A72}"/>
              </a:ext>
            </a:extLst>
          </p:cNvPr>
          <p:cNvSpPr>
            <a:spLocks noGrp="1"/>
          </p:cNvSpPr>
          <p:nvPr>
            <p:ph idx="1"/>
          </p:nvPr>
        </p:nvSpPr>
        <p:spPr/>
        <p:txBody>
          <a:bodyPr/>
          <a:lstStyle/>
          <a:p>
            <a:r>
              <a:rPr lang="en-US" dirty="0"/>
              <a:t>New Lease: Infinity Line Company (1 year)</a:t>
            </a:r>
          </a:p>
          <a:p>
            <a:r>
              <a:rPr lang="en-US" dirty="0"/>
              <a:t>Summer Projects: </a:t>
            </a:r>
          </a:p>
          <a:p>
            <a:pPr lvl="1"/>
            <a:r>
              <a:rPr lang="en-US" dirty="0"/>
              <a:t>Storm drain repairs</a:t>
            </a:r>
          </a:p>
          <a:p>
            <a:pPr lvl="1"/>
            <a:r>
              <a:rPr lang="en-US" dirty="0"/>
              <a:t>Lots of painting, crack sealing</a:t>
            </a:r>
          </a:p>
          <a:p>
            <a:pPr lvl="1"/>
            <a:r>
              <a:rPr lang="en-US" dirty="0"/>
              <a:t>Mower deck replacement, other equipment repairs</a:t>
            </a:r>
          </a:p>
          <a:p>
            <a:pPr lvl="1"/>
            <a:r>
              <a:rPr lang="en-US" dirty="0"/>
              <a:t>RC Club Road</a:t>
            </a:r>
          </a:p>
          <a:p>
            <a:pPr lvl="1"/>
            <a:r>
              <a:rPr lang="en-US" dirty="0"/>
              <a:t>Tree &amp; Brush cutting</a:t>
            </a:r>
          </a:p>
          <a:p>
            <a:r>
              <a:rPr lang="en-US" dirty="0"/>
              <a:t>Capital Projects: $540,000 backlog</a:t>
            </a:r>
          </a:p>
          <a:p>
            <a:pPr lvl="1"/>
            <a:r>
              <a:rPr lang="en-US" dirty="0"/>
              <a:t>Completed 4 projects in FY27 using $26,000 ($9,000 over line item)</a:t>
            </a:r>
          </a:p>
          <a:p>
            <a:pPr lvl="1"/>
            <a:r>
              <a:rPr lang="en-US" dirty="0"/>
              <a:t>Still have 15 outstanding projects</a:t>
            </a:r>
          </a:p>
        </p:txBody>
      </p:sp>
    </p:spTree>
    <p:extLst>
      <p:ext uri="{BB962C8B-B14F-4D97-AF65-F5344CB8AC3E}">
        <p14:creationId xmlns:p14="http://schemas.microsoft.com/office/powerpoint/2010/main" val="879686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7EB92-3224-A957-583B-69C550B9AA00}"/>
              </a:ext>
            </a:extLst>
          </p:cNvPr>
          <p:cNvSpPr>
            <a:spLocks noGrp="1"/>
          </p:cNvSpPr>
          <p:nvPr>
            <p:ph type="title"/>
          </p:nvPr>
        </p:nvSpPr>
        <p:spPr/>
        <p:txBody>
          <a:bodyPr/>
          <a:lstStyle/>
          <a:p>
            <a:pPr algn="ctr"/>
            <a:r>
              <a:rPr lang="en-US" dirty="0"/>
              <a:t>FY28 Town Capital Requests</a:t>
            </a:r>
          </a:p>
        </p:txBody>
      </p:sp>
      <p:sp>
        <p:nvSpPr>
          <p:cNvPr id="3" name="Content Placeholder 2">
            <a:extLst>
              <a:ext uri="{FF2B5EF4-FFF2-40B4-BE49-F238E27FC236}">
                <a16:creationId xmlns:a16="http://schemas.microsoft.com/office/drawing/2014/main" id="{10876562-CD7B-4183-FCA2-F7EB0540AF74}"/>
              </a:ext>
            </a:extLst>
          </p:cNvPr>
          <p:cNvSpPr>
            <a:spLocks noGrp="1"/>
          </p:cNvSpPr>
          <p:nvPr>
            <p:ph idx="1"/>
          </p:nvPr>
        </p:nvSpPr>
        <p:spPr>
          <a:xfrm>
            <a:off x="838200" y="1825625"/>
            <a:ext cx="10515600" cy="4667250"/>
          </a:xfrm>
        </p:spPr>
        <p:txBody>
          <a:bodyPr>
            <a:normAutofit/>
          </a:bodyPr>
          <a:lstStyle/>
          <a:p>
            <a:r>
              <a:rPr lang="en-US" dirty="0"/>
              <a:t>Do we want to submit any FY28 capital requests? </a:t>
            </a:r>
          </a:p>
          <a:p>
            <a:pPr lvl="1">
              <a:lnSpc>
                <a:spcPct val="80000"/>
              </a:lnSpc>
              <a:spcBef>
                <a:spcPts val="0"/>
              </a:spcBef>
            </a:pPr>
            <a:endParaRPr lang="en-US" sz="2000" dirty="0"/>
          </a:p>
          <a:p>
            <a:pPr lvl="1">
              <a:lnSpc>
                <a:spcPct val="80000"/>
              </a:lnSpc>
              <a:spcBef>
                <a:spcPts val="0"/>
              </a:spcBef>
            </a:pPr>
            <a:r>
              <a:rPr lang="en-US" sz="2000" dirty="0"/>
              <a:t>Connect Administration building to town sewer system: $15,000</a:t>
            </a:r>
          </a:p>
          <a:p>
            <a:pPr lvl="1">
              <a:lnSpc>
                <a:spcPct val="80000"/>
              </a:lnSpc>
              <a:spcBef>
                <a:spcPts val="0"/>
              </a:spcBef>
            </a:pPr>
            <a:r>
              <a:rPr lang="en-US" sz="2000" dirty="0"/>
              <a:t>Tree cutting West Mineral Lot / West Mineral Beacon: $45,000</a:t>
            </a:r>
          </a:p>
          <a:p>
            <a:pPr lvl="1">
              <a:lnSpc>
                <a:spcPct val="80000"/>
              </a:lnSpc>
              <a:spcBef>
                <a:spcPts val="0"/>
              </a:spcBef>
            </a:pPr>
            <a:r>
              <a:rPr lang="en-US" sz="2000" dirty="0"/>
              <a:t>Update restrooms Pioneer Aviation for ADA compliance / install shower: 65,000</a:t>
            </a:r>
          </a:p>
          <a:p>
            <a:pPr lvl="1">
              <a:lnSpc>
                <a:spcPct val="80000"/>
              </a:lnSpc>
              <a:spcBef>
                <a:spcPts val="0"/>
              </a:spcBef>
            </a:pPr>
            <a:r>
              <a:rPr lang="en-US" sz="2000" dirty="0"/>
              <a:t>Epoxy coat Pioneer Aviation hangar roof: $35,000</a:t>
            </a:r>
          </a:p>
          <a:p>
            <a:pPr lvl="1">
              <a:lnSpc>
                <a:spcPct val="80000"/>
              </a:lnSpc>
              <a:spcBef>
                <a:spcPts val="0"/>
              </a:spcBef>
            </a:pPr>
            <a:r>
              <a:rPr lang="en-US" sz="2000" dirty="0"/>
              <a:t>Build equipment sunshade canopy: $34,000</a:t>
            </a:r>
          </a:p>
          <a:p>
            <a:pPr lvl="1">
              <a:lnSpc>
                <a:spcPct val="80000"/>
              </a:lnSpc>
              <a:spcBef>
                <a:spcPts val="0"/>
              </a:spcBef>
            </a:pPr>
            <a:r>
              <a:rPr lang="en-US" sz="2000" dirty="0"/>
              <a:t>Install Generator: Vault &amp; Maintenance hangar: $46,000</a:t>
            </a:r>
          </a:p>
          <a:p>
            <a:pPr lvl="1">
              <a:lnSpc>
                <a:spcPct val="80000"/>
              </a:lnSpc>
              <a:spcBef>
                <a:spcPts val="0"/>
              </a:spcBef>
            </a:pPr>
            <a:r>
              <a:rPr lang="en-US" sz="2000" dirty="0"/>
              <a:t>Replace doors &amp; windows &amp; siding Pioneer Hangar (27 windows, 7 doors): $195,000</a:t>
            </a:r>
          </a:p>
          <a:p>
            <a:pPr lvl="1">
              <a:lnSpc>
                <a:spcPct val="80000"/>
              </a:lnSpc>
              <a:spcBef>
                <a:spcPts val="0"/>
              </a:spcBef>
            </a:pPr>
            <a:r>
              <a:rPr lang="en-US" sz="2000" dirty="0"/>
              <a:t>Replace 2011 security camera system (8 units) with new web-based units: $34,000</a:t>
            </a:r>
          </a:p>
          <a:p>
            <a:pPr lvl="1"/>
            <a:endParaRPr lang="en-US" dirty="0"/>
          </a:p>
          <a:p>
            <a:pPr lvl="1"/>
            <a:r>
              <a:rPr lang="en-US" dirty="0"/>
              <a:t>Only projects that total over $25,000</a:t>
            </a:r>
          </a:p>
          <a:p>
            <a:pPr lvl="1"/>
            <a:r>
              <a:rPr lang="en-US" dirty="0"/>
              <a:t>5+ Year expected lift</a:t>
            </a:r>
          </a:p>
          <a:p>
            <a:pPr lvl="1"/>
            <a:r>
              <a:rPr lang="en-US" dirty="0"/>
              <a:t>Should be completed in FY28</a:t>
            </a:r>
          </a:p>
          <a:p>
            <a:pPr lvl="1"/>
            <a:r>
              <a:rPr lang="en-US" dirty="0"/>
              <a:t>Due to town by November 5</a:t>
            </a:r>
            <a:r>
              <a:rPr lang="en-US" baseline="30000" dirty="0"/>
              <a:t>th</a:t>
            </a:r>
            <a:r>
              <a:rPr lang="en-US" dirty="0"/>
              <a:t> 2026</a:t>
            </a:r>
          </a:p>
          <a:p>
            <a:pPr marL="457200" lvl="1" indent="0">
              <a:buNone/>
            </a:pPr>
            <a:endParaRPr lang="en-US" dirty="0"/>
          </a:p>
        </p:txBody>
      </p:sp>
    </p:spTree>
    <p:extLst>
      <p:ext uri="{BB962C8B-B14F-4D97-AF65-F5344CB8AC3E}">
        <p14:creationId xmlns:p14="http://schemas.microsoft.com/office/powerpoint/2010/main" val="4121876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8F78-AB0E-CFB0-DBB1-530F340ECBEF}"/>
              </a:ext>
            </a:extLst>
          </p:cNvPr>
          <p:cNvSpPr>
            <a:spLocks noGrp="1"/>
          </p:cNvSpPr>
          <p:nvPr>
            <p:ph type="title"/>
          </p:nvPr>
        </p:nvSpPr>
        <p:spPr/>
        <p:txBody>
          <a:bodyPr/>
          <a:lstStyle/>
          <a:p>
            <a:pPr algn="ctr"/>
            <a:r>
              <a:rPr lang="en-US" dirty="0"/>
              <a:t>Standing Projects as of 10/1/26</a:t>
            </a:r>
          </a:p>
        </p:txBody>
      </p:sp>
      <p:sp>
        <p:nvSpPr>
          <p:cNvPr id="3" name="Content Placeholder 2">
            <a:extLst>
              <a:ext uri="{FF2B5EF4-FFF2-40B4-BE49-F238E27FC236}">
                <a16:creationId xmlns:a16="http://schemas.microsoft.com/office/drawing/2014/main" id="{3C94F62D-4D69-0482-B337-6223E4E52602}"/>
              </a:ext>
            </a:extLst>
          </p:cNvPr>
          <p:cNvSpPr>
            <a:spLocks noGrp="1"/>
          </p:cNvSpPr>
          <p:nvPr>
            <p:ph idx="1"/>
          </p:nvPr>
        </p:nvSpPr>
        <p:spPr/>
        <p:txBody>
          <a:bodyPr>
            <a:normAutofit lnSpcReduction="10000"/>
          </a:bodyPr>
          <a:lstStyle/>
          <a:p>
            <a:pPr lvl="0">
              <a:lnSpc>
                <a:spcPct val="80000"/>
              </a:lnSpc>
              <a:spcBef>
                <a:spcPts val="0"/>
              </a:spcBef>
            </a:pPr>
            <a:r>
              <a:rPr lang="en-US" sz="2100" dirty="0"/>
              <a:t>Connect Administration building to town sewer system: $15,000</a:t>
            </a:r>
          </a:p>
          <a:p>
            <a:pPr lvl="0">
              <a:lnSpc>
                <a:spcPct val="80000"/>
              </a:lnSpc>
              <a:spcBef>
                <a:spcPts val="0"/>
              </a:spcBef>
            </a:pPr>
            <a:r>
              <a:rPr lang="en-US" sz="2100" dirty="0"/>
              <a:t>Address stormwater runoff Millers Falls Road: $8,200</a:t>
            </a:r>
          </a:p>
          <a:p>
            <a:pPr lvl="0">
              <a:lnSpc>
                <a:spcPct val="80000"/>
              </a:lnSpc>
              <a:spcBef>
                <a:spcPts val="0"/>
              </a:spcBef>
            </a:pPr>
            <a:r>
              <a:rPr lang="en-US" sz="2100" dirty="0"/>
              <a:t>Replace decking on Admin Building with Trex Decking: $9,000</a:t>
            </a:r>
          </a:p>
          <a:p>
            <a:pPr lvl="0">
              <a:lnSpc>
                <a:spcPct val="80000"/>
              </a:lnSpc>
              <a:spcBef>
                <a:spcPts val="0"/>
              </a:spcBef>
            </a:pPr>
            <a:r>
              <a:rPr lang="en-US" sz="2100" dirty="0"/>
              <a:t>Crack seal / sealcoat rental house and admin parking lot: $ 6,500</a:t>
            </a:r>
          </a:p>
          <a:p>
            <a:pPr lvl="0">
              <a:lnSpc>
                <a:spcPct val="80000"/>
              </a:lnSpc>
              <a:spcBef>
                <a:spcPts val="0"/>
              </a:spcBef>
            </a:pPr>
            <a:r>
              <a:rPr lang="en-US" sz="2100" dirty="0"/>
              <a:t>Install signage Pioneer Hangar, Warehouse, Admin Office: $8,000</a:t>
            </a:r>
          </a:p>
          <a:p>
            <a:pPr lvl="0">
              <a:lnSpc>
                <a:spcPct val="80000"/>
              </a:lnSpc>
              <a:spcBef>
                <a:spcPts val="0"/>
              </a:spcBef>
            </a:pPr>
            <a:r>
              <a:rPr lang="en-US" sz="2100" dirty="0"/>
              <a:t>Purchase &amp; setup office management software: $7,000 ($1,500 annual fee)</a:t>
            </a:r>
          </a:p>
          <a:p>
            <a:pPr lvl="0">
              <a:lnSpc>
                <a:spcPct val="80000"/>
              </a:lnSpc>
              <a:spcBef>
                <a:spcPts val="0"/>
              </a:spcBef>
            </a:pPr>
            <a:r>
              <a:rPr lang="en-US" sz="2100" dirty="0"/>
              <a:t>Replace 15’ batwing John Deere mower: $18,000</a:t>
            </a:r>
          </a:p>
          <a:p>
            <a:pPr lvl="0">
              <a:lnSpc>
                <a:spcPct val="80000"/>
              </a:lnSpc>
              <a:spcBef>
                <a:spcPts val="0"/>
              </a:spcBef>
            </a:pPr>
            <a:r>
              <a:rPr lang="en-US" sz="2100" dirty="0"/>
              <a:t>Tree cutting West Mineral Lot / West Mineral Beacon: $45,000</a:t>
            </a:r>
          </a:p>
          <a:p>
            <a:pPr lvl="0">
              <a:lnSpc>
                <a:spcPct val="80000"/>
              </a:lnSpc>
              <a:spcBef>
                <a:spcPts val="0"/>
              </a:spcBef>
            </a:pPr>
            <a:r>
              <a:rPr lang="en-US" sz="2100" dirty="0"/>
              <a:t>Replace windows / cables / insulation on maintenance hangar doors: $3,000</a:t>
            </a:r>
          </a:p>
          <a:p>
            <a:pPr lvl="0">
              <a:lnSpc>
                <a:spcPct val="80000"/>
              </a:lnSpc>
              <a:spcBef>
                <a:spcPts val="0"/>
              </a:spcBef>
            </a:pPr>
            <a:r>
              <a:rPr lang="en-US" sz="2100" dirty="0"/>
              <a:t>Update restrooms Pioneer Aviation for ADA compliance / install shower: 65,000</a:t>
            </a:r>
          </a:p>
          <a:p>
            <a:pPr lvl="0">
              <a:lnSpc>
                <a:spcPct val="80000"/>
              </a:lnSpc>
              <a:spcBef>
                <a:spcPts val="0"/>
              </a:spcBef>
            </a:pPr>
            <a:r>
              <a:rPr lang="en-US" sz="2100" dirty="0"/>
              <a:t>Epoxy coat Pioneer Aviation hangar roof: $35,000</a:t>
            </a:r>
          </a:p>
          <a:p>
            <a:pPr lvl="0">
              <a:lnSpc>
                <a:spcPct val="80000"/>
              </a:lnSpc>
              <a:spcBef>
                <a:spcPts val="0"/>
              </a:spcBef>
            </a:pPr>
            <a:r>
              <a:rPr lang="en-US" sz="2100" dirty="0"/>
              <a:t>Build equipment sunshade canopy: $34,000</a:t>
            </a:r>
          </a:p>
          <a:p>
            <a:pPr lvl="0">
              <a:lnSpc>
                <a:spcPct val="80000"/>
              </a:lnSpc>
              <a:spcBef>
                <a:spcPts val="0"/>
              </a:spcBef>
            </a:pPr>
            <a:r>
              <a:rPr lang="en-US" sz="2100" dirty="0"/>
              <a:t>Replace maintenance hangar skylight panels: $5,000</a:t>
            </a:r>
          </a:p>
          <a:p>
            <a:pPr lvl="0">
              <a:lnSpc>
                <a:spcPct val="80000"/>
              </a:lnSpc>
              <a:spcBef>
                <a:spcPts val="0"/>
              </a:spcBef>
            </a:pPr>
            <a:r>
              <a:rPr lang="en-US" sz="2100" dirty="0"/>
              <a:t>Install Generator: Vault &amp; Maintenance hangar: $46,000</a:t>
            </a:r>
          </a:p>
          <a:p>
            <a:pPr lvl="0">
              <a:lnSpc>
                <a:spcPct val="80000"/>
              </a:lnSpc>
              <a:spcBef>
                <a:spcPts val="0"/>
              </a:spcBef>
            </a:pPr>
            <a:r>
              <a:rPr lang="en-US" sz="2100" dirty="0"/>
              <a:t>Replace doors &amp; windows &amp; siding Pioneer Hangar (27 windows, 7 doors): $195,000</a:t>
            </a:r>
          </a:p>
          <a:p>
            <a:pPr lvl="0">
              <a:lnSpc>
                <a:spcPct val="80000"/>
              </a:lnSpc>
              <a:spcBef>
                <a:spcPts val="0"/>
              </a:spcBef>
            </a:pPr>
            <a:r>
              <a:rPr lang="en-US" sz="2100" dirty="0"/>
              <a:t>Repair security gate operating systems (#2 &amp; #3) including motors and program: $8,000</a:t>
            </a:r>
          </a:p>
          <a:p>
            <a:pPr lvl="0">
              <a:lnSpc>
                <a:spcPct val="80000"/>
              </a:lnSpc>
              <a:spcBef>
                <a:spcPts val="0"/>
              </a:spcBef>
            </a:pPr>
            <a:r>
              <a:rPr lang="en-US" sz="2100" dirty="0"/>
              <a:t>Replace 2011 security camera system (8 units) with new web-based units: $34,000</a:t>
            </a:r>
          </a:p>
          <a:p>
            <a:pPr lvl="0">
              <a:lnSpc>
                <a:spcPct val="80000"/>
              </a:lnSpc>
              <a:spcBef>
                <a:spcPts val="0"/>
              </a:spcBef>
            </a:pPr>
            <a:r>
              <a:rPr lang="en-US" sz="2100" dirty="0"/>
              <a:t>Accounting Software: $????</a:t>
            </a:r>
          </a:p>
          <a:p>
            <a:endParaRPr lang="en-US" dirty="0"/>
          </a:p>
        </p:txBody>
      </p:sp>
    </p:spTree>
    <p:extLst>
      <p:ext uri="{BB962C8B-B14F-4D97-AF65-F5344CB8AC3E}">
        <p14:creationId xmlns:p14="http://schemas.microsoft.com/office/powerpoint/2010/main" val="231318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EB3B2-2924-A33E-FF4D-DC5F904DBD0A}"/>
              </a:ext>
            </a:extLst>
          </p:cNvPr>
          <p:cNvSpPr>
            <a:spLocks noGrp="1"/>
          </p:cNvSpPr>
          <p:nvPr>
            <p:ph type="title"/>
          </p:nvPr>
        </p:nvSpPr>
        <p:spPr/>
        <p:txBody>
          <a:bodyPr/>
          <a:lstStyle/>
          <a:p>
            <a:pPr algn="ctr"/>
            <a:r>
              <a:rPr lang="en-US" dirty="0"/>
              <a:t>STM Article 1</a:t>
            </a:r>
          </a:p>
        </p:txBody>
      </p:sp>
      <p:sp>
        <p:nvSpPr>
          <p:cNvPr id="3" name="Content Placeholder 2">
            <a:extLst>
              <a:ext uri="{FF2B5EF4-FFF2-40B4-BE49-F238E27FC236}">
                <a16:creationId xmlns:a16="http://schemas.microsoft.com/office/drawing/2014/main" id="{F6A97CAE-F150-CDE1-6585-56848C23D8F5}"/>
              </a:ext>
            </a:extLst>
          </p:cNvPr>
          <p:cNvSpPr>
            <a:spLocks noGrp="1"/>
          </p:cNvSpPr>
          <p:nvPr>
            <p:ph idx="1"/>
          </p:nvPr>
        </p:nvSpPr>
        <p:spPr/>
        <p:txBody>
          <a:bodyPr>
            <a:normAutofit/>
          </a:bodyPr>
          <a:lstStyle/>
          <a:p>
            <a:r>
              <a:rPr lang="en-US" dirty="0"/>
              <a:t>ARTICLE 2. Airport FY26 Operating Deficit</a:t>
            </a:r>
          </a:p>
          <a:p>
            <a:pPr lvl="1"/>
            <a:r>
              <a:rPr lang="en-US" dirty="0"/>
              <a:t>MOVED: That the Town vote to appropriate the sum of $38,550.27 for the purpose of funding the Airport FY26 operating deficit, with said sum to be raised from Free Cash.</a:t>
            </a:r>
          </a:p>
          <a:p>
            <a:pPr lvl="2"/>
            <a:r>
              <a:rPr lang="en-US" dirty="0"/>
              <a:t>Background: The Airport Enterprise Fund ended FY26 with an operating deficit of $38,550.27, which the Town is required to fund. This article proposes using Free Cash to cover the deficit rather than adding the amount directly to taxation.</a:t>
            </a:r>
          </a:p>
          <a:p>
            <a:pPr marL="914400" lvl="2" indent="0">
              <a:buNone/>
            </a:pPr>
            <a:endParaRPr lang="en-US" dirty="0"/>
          </a:p>
        </p:txBody>
      </p:sp>
    </p:spTree>
    <p:extLst>
      <p:ext uri="{BB962C8B-B14F-4D97-AF65-F5344CB8AC3E}">
        <p14:creationId xmlns:p14="http://schemas.microsoft.com/office/powerpoint/2010/main" val="1373134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A1A3-B2AA-5765-26E6-04BAFF3988DF}"/>
              </a:ext>
            </a:extLst>
          </p:cNvPr>
          <p:cNvSpPr>
            <a:spLocks noGrp="1"/>
          </p:cNvSpPr>
          <p:nvPr>
            <p:ph type="title"/>
          </p:nvPr>
        </p:nvSpPr>
        <p:spPr/>
        <p:txBody>
          <a:bodyPr/>
          <a:lstStyle/>
          <a:p>
            <a:pPr algn="ctr"/>
            <a:r>
              <a:rPr lang="en-US" dirty="0"/>
              <a:t>STM Article 2</a:t>
            </a:r>
          </a:p>
        </p:txBody>
      </p:sp>
      <p:sp>
        <p:nvSpPr>
          <p:cNvPr id="3" name="Content Placeholder 2">
            <a:extLst>
              <a:ext uri="{FF2B5EF4-FFF2-40B4-BE49-F238E27FC236}">
                <a16:creationId xmlns:a16="http://schemas.microsoft.com/office/drawing/2014/main" id="{FD66C892-E85E-BADD-1C9E-C1A2C75B5E44}"/>
              </a:ext>
            </a:extLst>
          </p:cNvPr>
          <p:cNvSpPr>
            <a:spLocks noGrp="1"/>
          </p:cNvSpPr>
          <p:nvPr>
            <p:ph idx="1"/>
          </p:nvPr>
        </p:nvSpPr>
        <p:spPr>
          <a:xfrm>
            <a:off x="838200" y="1825625"/>
            <a:ext cx="10515600" cy="4667250"/>
          </a:xfrm>
        </p:spPr>
        <p:txBody>
          <a:bodyPr>
            <a:normAutofit fontScale="62500" lnSpcReduction="20000"/>
          </a:bodyPr>
          <a:lstStyle/>
          <a:p>
            <a:r>
              <a:rPr lang="en-US" sz="5100" dirty="0"/>
              <a:t>ARTICLE 3. Airport FY27 Revenue Deficit</a:t>
            </a:r>
          </a:p>
          <a:p>
            <a:pPr lvl="1"/>
            <a:r>
              <a:rPr lang="en-US" sz="3800" dirty="0"/>
              <a:t>MOVED: That the Town vote to appropriate the sum of $15,000 for the purpose of funding the operations of the Airport, including the payment of wages and benefits for airport employees, maintenance of property and equipment, the purchase of supplies, debt service, and anything incidental or related thereto, with $10,000 to be used to fund the expected Fiscal Year 2027 revenue shortfall in the Airport Enterprise Fund and $5,000 to increase Airport Overtime, with said sum to be raised from Free Cash.</a:t>
            </a:r>
          </a:p>
          <a:p>
            <a:r>
              <a:rPr lang="en-US" dirty="0"/>
              <a:t>Background: Based on current lease arrangements and revenue projections, the Airport Enterprise Fund is expected to fall approximately $10,000 short of its FY27 budgeted revenues.</a:t>
            </a:r>
          </a:p>
          <a:p>
            <a:r>
              <a:rPr lang="en-US" dirty="0"/>
              <a:t>This article would provide an additional $10,000 from Free Cash so the Airport budget is fully funded and the Town can complete the fall tax-rate-setting process without delay. The Town Accountant has reviewed this issue with the Massachusetts Department of Revenue, which has recommended that the Town provide additional funding at this time.</a:t>
            </a:r>
          </a:p>
        </p:txBody>
      </p:sp>
    </p:spTree>
    <p:extLst>
      <p:ext uri="{BB962C8B-B14F-4D97-AF65-F5344CB8AC3E}">
        <p14:creationId xmlns:p14="http://schemas.microsoft.com/office/powerpoint/2010/main" val="2265610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BCB1A-E13F-1FE9-31C4-E1B5B5FDB2AD}"/>
              </a:ext>
            </a:extLst>
          </p:cNvPr>
          <p:cNvSpPr>
            <a:spLocks noGrp="1"/>
          </p:cNvSpPr>
          <p:nvPr>
            <p:ph type="title"/>
          </p:nvPr>
        </p:nvSpPr>
        <p:spPr/>
        <p:txBody>
          <a:bodyPr/>
          <a:lstStyle/>
          <a:p>
            <a:pPr algn="ctr"/>
            <a:r>
              <a:rPr lang="en-US" dirty="0"/>
              <a:t>STM Article 3</a:t>
            </a:r>
          </a:p>
        </p:txBody>
      </p:sp>
      <p:sp>
        <p:nvSpPr>
          <p:cNvPr id="3" name="Content Placeholder 2">
            <a:extLst>
              <a:ext uri="{FF2B5EF4-FFF2-40B4-BE49-F238E27FC236}">
                <a16:creationId xmlns:a16="http://schemas.microsoft.com/office/drawing/2014/main" id="{98E0CCEB-4AFE-BB13-D3AA-3F55987242B5}"/>
              </a:ext>
            </a:extLst>
          </p:cNvPr>
          <p:cNvSpPr>
            <a:spLocks noGrp="1"/>
          </p:cNvSpPr>
          <p:nvPr>
            <p:ph idx="1"/>
          </p:nvPr>
        </p:nvSpPr>
        <p:spPr>
          <a:xfrm>
            <a:off x="838200" y="1825624"/>
            <a:ext cx="10515600" cy="4831207"/>
          </a:xfrm>
        </p:spPr>
        <p:txBody>
          <a:bodyPr>
            <a:normAutofit/>
          </a:bodyPr>
          <a:lstStyle/>
          <a:p>
            <a:r>
              <a:rPr lang="en-US" sz="4000" dirty="0"/>
              <a:t>ARTICLE 4. Grant Deficit Cleanup</a:t>
            </a:r>
            <a:endParaRPr lang="en-US" dirty="0"/>
          </a:p>
          <a:p>
            <a:pPr lvl="1"/>
            <a:r>
              <a:rPr lang="en-US" dirty="0"/>
              <a:t>MOVED: That the Town vote to appropriate the sum of $61,502.31 for the purpose of funding structural grant deficits for grants outlined below, with said sum to be raised from Free Cash. </a:t>
            </a:r>
          </a:p>
          <a:p>
            <a:pPr lvl="2"/>
            <a:r>
              <a:rPr lang="en-US" dirty="0"/>
              <a:t>Airport FY23 Wildlife Management (-$5,525)</a:t>
            </a:r>
          </a:p>
          <a:p>
            <a:pPr lvl="2"/>
            <a:r>
              <a:rPr lang="en-US" dirty="0"/>
              <a:t>Airport FY23 Retrofit Approach Lighting (-$714.30)</a:t>
            </a:r>
          </a:p>
          <a:p>
            <a:pPr lvl="2"/>
            <a:r>
              <a:rPr lang="en-US" dirty="0"/>
              <a:t>Airport FY23 Approach Safety Equipment (-$11,418.99)</a:t>
            </a:r>
          </a:p>
          <a:p>
            <a:pPr lvl="2"/>
            <a:r>
              <a:rPr lang="en-US" dirty="0"/>
              <a:t>Airport ASMP 2024-OB5-38 Airport Life Safety Systems (-$656.55)</a:t>
            </a:r>
          </a:p>
          <a:p>
            <a:pPr lvl="2"/>
            <a:r>
              <a:rPr lang="en-US" dirty="0"/>
              <a:t>Airport ASMP 2021-OB5-33 Generator (-$5,013.42)</a:t>
            </a:r>
          </a:p>
          <a:p>
            <a:pPr lvl="2"/>
            <a:r>
              <a:rPr lang="en-US" dirty="0"/>
              <a:t>Airport ASMP 2022-OB5-38 Beacon (-$6,858.37)</a:t>
            </a:r>
          </a:p>
          <a:p>
            <a:pPr lvl="2"/>
            <a:r>
              <a:rPr lang="en-US" dirty="0"/>
              <a:t>Airport ASMP 2022-OB5-40 Building Safety (-$22,893.35)</a:t>
            </a:r>
          </a:p>
          <a:p>
            <a:pPr lvl="2"/>
            <a:r>
              <a:rPr lang="en-US" dirty="0"/>
              <a:t>Selectboard Green Communities (-$8,422.33)</a:t>
            </a:r>
          </a:p>
        </p:txBody>
      </p:sp>
    </p:spTree>
    <p:extLst>
      <p:ext uri="{BB962C8B-B14F-4D97-AF65-F5344CB8AC3E}">
        <p14:creationId xmlns:p14="http://schemas.microsoft.com/office/powerpoint/2010/main" val="11625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F141-6057-E9F3-5BC2-47C76E95EE64}"/>
              </a:ext>
            </a:extLst>
          </p:cNvPr>
          <p:cNvSpPr>
            <a:spLocks noGrp="1"/>
          </p:cNvSpPr>
          <p:nvPr>
            <p:ph type="title"/>
          </p:nvPr>
        </p:nvSpPr>
        <p:spPr/>
        <p:txBody>
          <a:bodyPr/>
          <a:lstStyle/>
          <a:p>
            <a:pPr algn="ctr"/>
            <a:r>
              <a:rPr lang="en-US" dirty="0"/>
              <a:t>FY28 Operating Budget</a:t>
            </a:r>
          </a:p>
        </p:txBody>
      </p:sp>
      <p:sp>
        <p:nvSpPr>
          <p:cNvPr id="3" name="Content Placeholder 2">
            <a:extLst>
              <a:ext uri="{FF2B5EF4-FFF2-40B4-BE49-F238E27FC236}">
                <a16:creationId xmlns:a16="http://schemas.microsoft.com/office/drawing/2014/main" id="{C20FEEB6-568A-0227-6CE2-AEA33E616BDB}"/>
              </a:ext>
            </a:extLst>
          </p:cNvPr>
          <p:cNvSpPr>
            <a:spLocks noGrp="1"/>
          </p:cNvSpPr>
          <p:nvPr>
            <p:ph idx="1"/>
          </p:nvPr>
        </p:nvSpPr>
        <p:spPr>
          <a:xfrm>
            <a:off x="838200" y="1435608"/>
            <a:ext cx="10515600" cy="5358384"/>
          </a:xfrm>
        </p:spPr>
        <p:txBody>
          <a:bodyPr>
            <a:normAutofit lnSpcReduction="10000"/>
          </a:bodyPr>
          <a:lstStyle/>
          <a:p>
            <a:r>
              <a:rPr lang="en-US" dirty="0"/>
              <a:t>Likely “level services -2%” FY28 Budget request from town</a:t>
            </a:r>
          </a:p>
          <a:p>
            <a:r>
              <a:rPr lang="en-US" dirty="0"/>
              <a:t>Reminder: we are preparing a budget in December 2026 for what we will spend in June 2028 (18 Months Later)</a:t>
            </a:r>
          </a:p>
          <a:p>
            <a:r>
              <a:rPr lang="en-US" dirty="0"/>
              <a:t>Budget was reduced about $9,000 from initial request in FY27</a:t>
            </a:r>
          </a:p>
          <a:p>
            <a:r>
              <a:rPr lang="en-US" dirty="0"/>
              <a:t>Focus on following line items:</a:t>
            </a:r>
          </a:p>
          <a:p>
            <a:pPr lvl="1"/>
            <a:r>
              <a:rPr lang="en-US" dirty="0"/>
              <a:t>Wages 482-5111: Increase of about $6,000</a:t>
            </a:r>
          </a:p>
          <a:p>
            <a:pPr lvl="1"/>
            <a:r>
              <a:rPr lang="en-US" dirty="0"/>
              <a:t>Airport Intern / Staffing 482-5124: Increase of about $10,000</a:t>
            </a:r>
          </a:p>
          <a:p>
            <a:pPr lvl="8"/>
            <a:r>
              <a:rPr lang="en-US" dirty="0"/>
              <a:t>Wages for office support &amp; potential part-time position</a:t>
            </a:r>
          </a:p>
          <a:p>
            <a:pPr lvl="1"/>
            <a:r>
              <a:rPr lang="en-US" dirty="0"/>
              <a:t>Building &amp; Grounds Maintenance 482-5241: Increase $10,000</a:t>
            </a:r>
          </a:p>
          <a:p>
            <a:pPr lvl="1"/>
            <a:r>
              <a:rPr lang="en-US" dirty="0"/>
              <a:t>Equipment Repair &amp; Maintenance 482-5244: Increase $10,000</a:t>
            </a:r>
          </a:p>
          <a:p>
            <a:pPr lvl="1"/>
            <a:r>
              <a:rPr lang="en-US" dirty="0"/>
              <a:t>Electricity 482-5211: Increase $3,500</a:t>
            </a:r>
          </a:p>
          <a:p>
            <a:pPr lvl="1"/>
            <a:r>
              <a:rPr lang="en-US" dirty="0"/>
              <a:t>Gasoline &amp; Diesel 482-5481 &amp; 5482: Increase $2,000</a:t>
            </a:r>
          </a:p>
          <a:p>
            <a:pPr lvl="1"/>
            <a:r>
              <a:rPr lang="en-US" dirty="0"/>
              <a:t>Advertising 482-5420: Increase $2,000</a:t>
            </a:r>
          </a:p>
        </p:txBody>
      </p:sp>
    </p:spTree>
    <p:extLst>
      <p:ext uri="{BB962C8B-B14F-4D97-AF65-F5344CB8AC3E}">
        <p14:creationId xmlns:p14="http://schemas.microsoft.com/office/powerpoint/2010/main" val="3562062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985</Words>
  <Application>Microsoft Office PowerPoint</Application>
  <PresentationFormat>Widescreen</PresentationFormat>
  <Paragraphs>97</Paragraphs>
  <Slides>11</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Aptos Display</vt:lpstr>
      <vt:lpstr>Arial</vt:lpstr>
      <vt:lpstr>Liberation Sans</vt:lpstr>
      <vt:lpstr>Liberation Serif</vt:lpstr>
      <vt:lpstr>Office Theme</vt:lpstr>
      <vt:lpstr>Default</vt:lpstr>
      <vt:lpstr>Airport Commission Meeting</vt:lpstr>
      <vt:lpstr>Meeting Minute Approval</vt:lpstr>
      <vt:lpstr>Consultant Report</vt:lpstr>
      <vt:lpstr>Airport Manager Report</vt:lpstr>
      <vt:lpstr>Airport Manager Report</vt:lpstr>
      <vt:lpstr>FY28 Town Capital Requests</vt:lpstr>
      <vt:lpstr>Standing Projects as of 10/1/26</vt:lpstr>
      <vt:lpstr>STM Article 1</vt:lpstr>
      <vt:lpstr>STM Article 2</vt:lpstr>
      <vt:lpstr>STM Article 3</vt:lpstr>
      <vt:lpstr>FY28 Operating Budget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Airport - Bryan Camden</dc:creator>
  <cp:lastModifiedBy>Airport - Bryan Camden</cp:lastModifiedBy>
  <cp:revision>3</cp:revision>
  <dcterms:created xsi:type="dcterms:W3CDTF">2026-10-12T13:46:16Z</dcterms:created>
  <dcterms:modified xsi:type="dcterms:W3CDTF">2026-10-12T23:14:48Z</dcterms:modified>
</cp:coreProperties>
</file>